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25F7A2-C55F-46DD-BF35-3CEA64A421D0}" v="7" dt="2024-05-21T19:22:44.8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94660"/>
  </p:normalViewPr>
  <p:slideViewPr>
    <p:cSldViewPr snapToGrid="0">
      <p:cViewPr varScale="1">
        <p:scale>
          <a:sx n="105" d="100"/>
          <a:sy n="105" d="100"/>
        </p:scale>
        <p:origin x="8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4CECE2-C0E9-4BA2-AE18-400EEE063AE6}"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A53F51EB-3400-4439-B0ED-538634DBD34D}">
      <dgm:prSet custT="1"/>
      <dgm:spPr/>
      <dgm:t>
        <a:bodyPr/>
        <a:lstStyle/>
        <a:p>
          <a:r>
            <a:rPr lang="en-US" sz="1400" b="1" dirty="0">
              <a:latin typeface="Times New Roman" panose="02020603050405020304" pitchFamily="18" charset="0"/>
              <a:cs typeface="Times New Roman" panose="02020603050405020304" pitchFamily="18" charset="0"/>
            </a:rPr>
            <a:t>Federalized cases:</a:t>
          </a:r>
        </a:p>
        <a:p>
          <a:r>
            <a:rPr lang="en-US" sz="1400" dirty="0">
              <a:latin typeface="Times New Roman" panose="02020603050405020304" pitchFamily="18" charset="0"/>
              <a:cs typeface="Times New Roman" panose="02020603050405020304" pitchFamily="18" charset="0"/>
            </a:rPr>
            <a:t>1. UCGPN24004 – SNORKLE DEEP, sunken rec vessel, English Channel, Pensacola, FL</a:t>
          </a:r>
        </a:p>
        <a:p>
          <a:r>
            <a:rPr lang="en-US" sz="1400" dirty="0">
              <a:latin typeface="Times New Roman" panose="02020603050405020304" pitchFamily="18" charset="0"/>
              <a:cs typeface="Times New Roman" panose="02020603050405020304" pitchFamily="18" charset="0"/>
            </a:rPr>
            <a:t>2. UCGPN24008 – Mobile River Mystery Oil Bubbles, Mobile Ship Channel, Mobile, AL</a:t>
          </a:r>
        </a:p>
        <a:p>
          <a:r>
            <a:rPr lang="en-US" sz="1400" dirty="0">
              <a:latin typeface="Times New Roman" panose="02020603050405020304" pitchFamily="18" charset="0"/>
              <a:cs typeface="Times New Roman" panose="02020603050405020304" pitchFamily="18" charset="0"/>
            </a:rPr>
            <a:t>3. UCGPC24009 – Mobile River Mystery Tank, Mobile River, Mobile, AL</a:t>
          </a:r>
        </a:p>
        <a:p>
          <a:r>
            <a:rPr lang="en-US" sz="1400" dirty="0">
              <a:latin typeface="Times New Roman" panose="02020603050405020304" pitchFamily="18" charset="0"/>
              <a:cs typeface="Times New Roman" panose="02020603050405020304" pitchFamily="18" charset="0"/>
            </a:rPr>
            <a:t>4. UCGPN24022 – Bayou Chico Red Diesel Mystery Sheen, Bayou Chico, Pensacola, FL</a:t>
          </a:r>
        </a:p>
        <a:p>
          <a:r>
            <a:rPr lang="en-US" sz="1400" dirty="0">
              <a:latin typeface="Times New Roman" panose="02020603050405020304" pitchFamily="18" charset="0"/>
              <a:cs typeface="Times New Roman" panose="02020603050405020304" pitchFamily="18" charset="0"/>
            </a:rPr>
            <a:t>5. UCGPN24025 – Sunken shrimp vessel, Biloxi Small Craft Harbor, Biloxi, MS</a:t>
          </a:r>
        </a:p>
      </dgm:t>
    </dgm:pt>
    <dgm:pt modelId="{5EE3A077-1220-41F8-B4ED-CF74FBBA4DA0}" type="parTrans" cxnId="{C9ECA4DA-720F-4B96-8254-F8F7B6DCA282}">
      <dgm:prSet/>
      <dgm:spPr/>
      <dgm:t>
        <a:bodyPr/>
        <a:lstStyle/>
        <a:p>
          <a:endParaRPr lang="en-US"/>
        </a:p>
      </dgm:t>
    </dgm:pt>
    <dgm:pt modelId="{56EF9E2E-A684-439B-A9F1-370E4726641E}" type="sibTrans" cxnId="{C9ECA4DA-720F-4B96-8254-F8F7B6DCA282}">
      <dgm:prSet/>
      <dgm:spPr/>
      <dgm:t>
        <a:bodyPr/>
        <a:lstStyle/>
        <a:p>
          <a:endParaRPr lang="en-US"/>
        </a:p>
      </dgm:t>
    </dgm:pt>
    <dgm:pt modelId="{8BB96270-F7CE-4F76-9273-89DA288A6BF7}">
      <dgm:prSet custT="1"/>
      <dgm:spPr/>
      <dgm:t>
        <a:bodyPr/>
        <a:lstStyle/>
        <a:p>
          <a:r>
            <a:rPr lang="en-US" sz="1400" b="1" dirty="0">
              <a:latin typeface="Times New Roman" panose="02020603050405020304" pitchFamily="18" charset="0"/>
              <a:cs typeface="Times New Roman" panose="02020603050405020304" pitchFamily="18" charset="0"/>
            </a:rPr>
            <a:t>Notable cases or engagements:</a:t>
          </a:r>
        </a:p>
        <a:p>
          <a:r>
            <a:rPr lang="en-US" sz="1400" dirty="0">
              <a:latin typeface="Times New Roman" panose="02020603050405020304" pitchFamily="18" charset="0"/>
              <a:cs typeface="Times New Roman" panose="02020603050405020304" pitchFamily="18" charset="0"/>
            </a:rPr>
            <a:t>Sector Mobile IMD responded to a mystery sheen in the Mobile River and engaged with NOAA SCC, EPA Region IV, ADEM, ACOE and D8 DRAT for concurrence on best course of action for a mystery oil seepage in the Mobile River from an unknown source. After extensive dive operations failed to identify the source, the recommended course of action was to utilize containment boom and observe for significant expression events over an extended time rather than utilize excavation tactics, saving costs to OSLTF and possibly preventing further disruptions in heavily industrialized area.</a:t>
          </a: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dgm:t>
    </dgm:pt>
    <dgm:pt modelId="{361BB874-392E-4B30-8644-993C44C7C282}" type="parTrans" cxnId="{F839A402-43EE-4321-9FDC-F4CA8C9F5215}">
      <dgm:prSet/>
      <dgm:spPr/>
      <dgm:t>
        <a:bodyPr/>
        <a:lstStyle/>
        <a:p>
          <a:endParaRPr lang="en-US"/>
        </a:p>
      </dgm:t>
    </dgm:pt>
    <dgm:pt modelId="{8F9E77FA-6C04-4E5B-8C7C-5B6B17624EC5}" type="sibTrans" cxnId="{F839A402-43EE-4321-9FDC-F4CA8C9F5215}">
      <dgm:prSet/>
      <dgm:spPr/>
      <dgm:t>
        <a:bodyPr/>
        <a:lstStyle/>
        <a:p>
          <a:endParaRPr lang="en-US"/>
        </a:p>
      </dgm:t>
    </dgm:pt>
    <dgm:pt modelId="{70DF3666-B05C-4701-9701-7E262C368ED6}">
      <dgm:prSet custT="1"/>
      <dgm:spPr/>
      <dgm:t>
        <a:bodyPr/>
        <a:lstStyle/>
        <a:p>
          <a:r>
            <a:rPr lang="en-US" sz="1400" b="1" dirty="0">
              <a:latin typeface="Times New Roman" panose="02020603050405020304" pitchFamily="18" charset="0"/>
              <a:cs typeface="Times New Roman" panose="02020603050405020304" pitchFamily="18" charset="0"/>
            </a:rPr>
            <a:t>RRT-related concerns in your AOR:</a:t>
          </a:r>
        </a:p>
        <a:p>
          <a:r>
            <a:rPr lang="en-US" sz="1400" dirty="0">
              <a:latin typeface="Times New Roman" panose="02020603050405020304" pitchFamily="18" charset="0"/>
              <a:cs typeface="Times New Roman" panose="02020603050405020304" pitchFamily="18" charset="0"/>
            </a:rPr>
            <a:t>1. Post Storm engagement with participating agencies to ensure respective priorities/best practices are identified and taken for consideration during response actions.</a:t>
          </a:r>
        </a:p>
        <a:p>
          <a:r>
            <a:rPr lang="en-US" sz="1400" dirty="0">
              <a:latin typeface="Times New Roman" panose="02020603050405020304" pitchFamily="18" charset="0"/>
              <a:cs typeface="Times New Roman" panose="02020603050405020304" pitchFamily="18" charset="0"/>
            </a:rPr>
            <a:t>2. Need for continued active engagement in exercise with participating agencies.</a:t>
          </a:r>
        </a:p>
        <a:p>
          <a:r>
            <a:rPr lang="en-US" sz="1400" dirty="0">
              <a:latin typeface="Times New Roman" panose="02020603050405020304" pitchFamily="18" charset="0"/>
              <a:cs typeface="Times New Roman" panose="02020603050405020304" pitchFamily="18" charset="0"/>
            </a:rPr>
            <a:t>3. Participation in </a:t>
          </a:r>
          <a:r>
            <a:rPr lang="en-US" sz="1400">
              <a:latin typeface="Times New Roman" panose="02020603050405020304" pitchFamily="18" charset="0"/>
              <a:cs typeface="Times New Roman" panose="02020603050405020304" pitchFamily="18" charset="0"/>
            </a:rPr>
            <a:t>State Hurricane Exercises</a:t>
          </a:r>
          <a:r>
            <a:rPr lang="en-US" sz="1400" dirty="0">
              <a:latin typeface="Times New Roman" panose="02020603050405020304" pitchFamily="18" charset="0"/>
              <a:cs typeface="Times New Roman" panose="02020603050405020304" pitchFamily="18" charset="0"/>
            </a:rPr>
            <a:t>, so MA discussion can take place prior to big events.</a:t>
          </a:r>
        </a:p>
        <a:p>
          <a:endParaRPr lang="en-US" sz="1300" dirty="0">
            <a:latin typeface="Times New Roman" panose="02020603050405020304" pitchFamily="18" charset="0"/>
            <a:cs typeface="Times New Roman" panose="02020603050405020304" pitchFamily="18" charset="0"/>
          </a:endParaRPr>
        </a:p>
        <a:p>
          <a:endParaRPr lang="en-US" sz="1300" dirty="0"/>
        </a:p>
      </dgm:t>
    </dgm:pt>
    <dgm:pt modelId="{D1680165-1566-4B7A-89D4-E661EADE8540}" type="parTrans" cxnId="{22AAE5A9-D108-46A7-A5AB-8DBBEFB63A67}">
      <dgm:prSet/>
      <dgm:spPr/>
      <dgm:t>
        <a:bodyPr/>
        <a:lstStyle/>
        <a:p>
          <a:endParaRPr lang="en-US"/>
        </a:p>
      </dgm:t>
    </dgm:pt>
    <dgm:pt modelId="{9503A886-5566-45D5-A462-7D9D818DDBCB}" type="sibTrans" cxnId="{22AAE5A9-D108-46A7-A5AB-8DBBEFB63A67}">
      <dgm:prSet/>
      <dgm:spPr/>
      <dgm:t>
        <a:bodyPr/>
        <a:lstStyle/>
        <a:p>
          <a:endParaRPr lang="en-US"/>
        </a:p>
      </dgm:t>
    </dgm:pt>
    <dgm:pt modelId="{42AAD072-874D-488A-8FF4-49A0BA46B518}" type="pres">
      <dgm:prSet presAssocID="{F54CECE2-C0E9-4BA2-AE18-400EEE063AE6}" presName="vert0" presStyleCnt="0">
        <dgm:presLayoutVars>
          <dgm:dir/>
          <dgm:animOne val="branch"/>
          <dgm:animLvl val="lvl"/>
        </dgm:presLayoutVars>
      </dgm:prSet>
      <dgm:spPr/>
    </dgm:pt>
    <dgm:pt modelId="{36E0C435-4C2F-430B-B891-C76E9E24E97A}" type="pres">
      <dgm:prSet presAssocID="{A53F51EB-3400-4439-B0ED-538634DBD34D}" presName="thickLine" presStyleLbl="alignNode1" presStyleIdx="0" presStyleCnt="3"/>
      <dgm:spPr/>
    </dgm:pt>
    <dgm:pt modelId="{7EE87541-4BAB-4DB5-8420-8D8824691980}" type="pres">
      <dgm:prSet presAssocID="{A53F51EB-3400-4439-B0ED-538634DBD34D}" presName="horz1" presStyleCnt="0"/>
      <dgm:spPr/>
    </dgm:pt>
    <dgm:pt modelId="{EBEF9A13-04A5-4D42-AAF7-F8FB4E55DC69}" type="pres">
      <dgm:prSet presAssocID="{A53F51EB-3400-4439-B0ED-538634DBD34D}" presName="tx1" presStyleLbl="revTx" presStyleIdx="0" presStyleCnt="3" custScaleY="127545"/>
      <dgm:spPr/>
    </dgm:pt>
    <dgm:pt modelId="{20DEA94F-90D2-42DC-A714-7E3745518C9E}" type="pres">
      <dgm:prSet presAssocID="{A53F51EB-3400-4439-B0ED-538634DBD34D}" presName="vert1" presStyleCnt="0"/>
      <dgm:spPr/>
    </dgm:pt>
    <dgm:pt modelId="{125276DF-9304-4A2F-81D6-FF48AF05A319}" type="pres">
      <dgm:prSet presAssocID="{8BB96270-F7CE-4F76-9273-89DA288A6BF7}" presName="thickLine" presStyleLbl="alignNode1" presStyleIdx="1" presStyleCnt="3"/>
      <dgm:spPr/>
    </dgm:pt>
    <dgm:pt modelId="{FCC12214-3AAD-4554-9ABB-34ECC441CFCD}" type="pres">
      <dgm:prSet presAssocID="{8BB96270-F7CE-4F76-9273-89DA288A6BF7}" presName="horz1" presStyleCnt="0"/>
      <dgm:spPr/>
    </dgm:pt>
    <dgm:pt modelId="{DAFD0128-A2B9-40E1-8581-B5D5B7E31DD2}" type="pres">
      <dgm:prSet presAssocID="{8BB96270-F7CE-4F76-9273-89DA288A6BF7}" presName="tx1" presStyleLbl="revTx" presStyleIdx="1" presStyleCnt="3" custScaleY="119916" custLinFactNeighborY="-3249"/>
      <dgm:spPr/>
    </dgm:pt>
    <dgm:pt modelId="{A6CD4564-FDBB-4F69-99BF-F4E0C2080A0E}" type="pres">
      <dgm:prSet presAssocID="{8BB96270-F7CE-4F76-9273-89DA288A6BF7}" presName="vert1" presStyleCnt="0"/>
      <dgm:spPr/>
    </dgm:pt>
    <dgm:pt modelId="{D1D8ED92-ED8A-40C2-9559-761297A01678}" type="pres">
      <dgm:prSet presAssocID="{70DF3666-B05C-4701-9701-7E262C368ED6}" presName="thickLine" presStyleLbl="alignNode1" presStyleIdx="2" presStyleCnt="3"/>
      <dgm:spPr/>
    </dgm:pt>
    <dgm:pt modelId="{8599D364-06F3-4C42-9037-48D437734613}" type="pres">
      <dgm:prSet presAssocID="{70DF3666-B05C-4701-9701-7E262C368ED6}" presName="horz1" presStyleCnt="0"/>
      <dgm:spPr/>
    </dgm:pt>
    <dgm:pt modelId="{F438C396-8520-44B6-9AAE-DD0D41DBBF0C}" type="pres">
      <dgm:prSet presAssocID="{70DF3666-B05C-4701-9701-7E262C368ED6}" presName="tx1" presStyleLbl="revTx" presStyleIdx="2" presStyleCnt="3"/>
      <dgm:spPr/>
    </dgm:pt>
    <dgm:pt modelId="{B9AC03FC-67C2-4625-82DE-D3796FBC0E1C}" type="pres">
      <dgm:prSet presAssocID="{70DF3666-B05C-4701-9701-7E262C368ED6}" presName="vert1" presStyleCnt="0"/>
      <dgm:spPr/>
    </dgm:pt>
  </dgm:ptLst>
  <dgm:cxnLst>
    <dgm:cxn modelId="{F839A402-43EE-4321-9FDC-F4CA8C9F5215}" srcId="{F54CECE2-C0E9-4BA2-AE18-400EEE063AE6}" destId="{8BB96270-F7CE-4F76-9273-89DA288A6BF7}" srcOrd="1" destOrd="0" parTransId="{361BB874-392E-4B30-8644-993C44C7C282}" sibTransId="{8F9E77FA-6C04-4E5B-8C7C-5B6B17624EC5}"/>
    <dgm:cxn modelId="{E466F02C-F416-4AB1-A3F8-55636380DBEC}" type="presOf" srcId="{70DF3666-B05C-4701-9701-7E262C368ED6}" destId="{F438C396-8520-44B6-9AAE-DD0D41DBBF0C}" srcOrd="0" destOrd="0" presId="urn:microsoft.com/office/officeart/2008/layout/LinedList"/>
    <dgm:cxn modelId="{E66A8535-1568-496F-8E8D-03C0A7CCFBE7}" type="presOf" srcId="{A53F51EB-3400-4439-B0ED-538634DBD34D}" destId="{EBEF9A13-04A5-4D42-AAF7-F8FB4E55DC69}" srcOrd="0" destOrd="0" presId="urn:microsoft.com/office/officeart/2008/layout/LinedList"/>
    <dgm:cxn modelId="{B047B43E-3240-4523-BE0B-639ECC5D010E}" type="presOf" srcId="{8BB96270-F7CE-4F76-9273-89DA288A6BF7}" destId="{DAFD0128-A2B9-40E1-8581-B5D5B7E31DD2}" srcOrd="0" destOrd="0" presId="urn:microsoft.com/office/officeart/2008/layout/LinedList"/>
    <dgm:cxn modelId="{4A628587-9F74-4D5D-A564-74CF700976E5}" type="presOf" srcId="{F54CECE2-C0E9-4BA2-AE18-400EEE063AE6}" destId="{42AAD072-874D-488A-8FF4-49A0BA46B518}" srcOrd="0" destOrd="0" presId="urn:microsoft.com/office/officeart/2008/layout/LinedList"/>
    <dgm:cxn modelId="{22AAE5A9-D108-46A7-A5AB-8DBBEFB63A67}" srcId="{F54CECE2-C0E9-4BA2-AE18-400EEE063AE6}" destId="{70DF3666-B05C-4701-9701-7E262C368ED6}" srcOrd="2" destOrd="0" parTransId="{D1680165-1566-4B7A-89D4-E661EADE8540}" sibTransId="{9503A886-5566-45D5-A462-7D9D818DDBCB}"/>
    <dgm:cxn modelId="{C9ECA4DA-720F-4B96-8254-F8F7B6DCA282}" srcId="{F54CECE2-C0E9-4BA2-AE18-400EEE063AE6}" destId="{A53F51EB-3400-4439-B0ED-538634DBD34D}" srcOrd="0" destOrd="0" parTransId="{5EE3A077-1220-41F8-B4ED-CF74FBBA4DA0}" sibTransId="{56EF9E2E-A684-439B-A9F1-370E4726641E}"/>
    <dgm:cxn modelId="{666C0E9E-0C26-4AA7-AC8E-2305FA4E3E07}" type="presParOf" srcId="{42AAD072-874D-488A-8FF4-49A0BA46B518}" destId="{36E0C435-4C2F-430B-B891-C76E9E24E97A}" srcOrd="0" destOrd="0" presId="urn:microsoft.com/office/officeart/2008/layout/LinedList"/>
    <dgm:cxn modelId="{EC2EAA9F-6A62-46C5-A471-2CB608C74B00}" type="presParOf" srcId="{42AAD072-874D-488A-8FF4-49A0BA46B518}" destId="{7EE87541-4BAB-4DB5-8420-8D8824691980}" srcOrd="1" destOrd="0" presId="urn:microsoft.com/office/officeart/2008/layout/LinedList"/>
    <dgm:cxn modelId="{76F8A242-E3D1-4362-842D-84950006FD29}" type="presParOf" srcId="{7EE87541-4BAB-4DB5-8420-8D8824691980}" destId="{EBEF9A13-04A5-4D42-AAF7-F8FB4E55DC69}" srcOrd="0" destOrd="0" presId="urn:microsoft.com/office/officeart/2008/layout/LinedList"/>
    <dgm:cxn modelId="{401DBDB4-7E8B-4A0B-80AF-9D7DFE3B4544}" type="presParOf" srcId="{7EE87541-4BAB-4DB5-8420-8D8824691980}" destId="{20DEA94F-90D2-42DC-A714-7E3745518C9E}" srcOrd="1" destOrd="0" presId="urn:microsoft.com/office/officeart/2008/layout/LinedList"/>
    <dgm:cxn modelId="{4F1AC105-E49E-47D2-B57D-982AEE64906A}" type="presParOf" srcId="{42AAD072-874D-488A-8FF4-49A0BA46B518}" destId="{125276DF-9304-4A2F-81D6-FF48AF05A319}" srcOrd="2" destOrd="0" presId="urn:microsoft.com/office/officeart/2008/layout/LinedList"/>
    <dgm:cxn modelId="{54C14E6D-3719-4DE7-91AA-4C7B199FFCDC}" type="presParOf" srcId="{42AAD072-874D-488A-8FF4-49A0BA46B518}" destId="{FCC12214-3AAD-4554-9ABB-34ECC441CFCD}" srcOrd="3" destOrd="0" presId="urn:microsoft.com/office/officeart/2008/layout/LinedList"/>
    <dgm:cxn modelId="{92A7EB2B-25D3-4C7A-8AE8-B9B1782EAD11}" type="presParOf" srcId="{FCC12214-3AAD-4554-9ABB-34ECC441CFCD}" destId="{DAFD0128-A2B9-40E1-8581-B5D5B7E31DD2}" srcOrd="0" destOrd="0" presId="urn:microsoft.com/office/officeart/2008/layout/LinedList"/>
    <dgm:cxn modelId="{BF213D4D-41C0-4969-883D-B7D01DF24146}" type="presParOf" srcId="{FCC12214-3AAD-4554-9ABB-34ECC441CFCD}" destId="{A6CD4564-FDBB-4F69-99BF-F4E0C2080A0E}" srcOrd="1" destOrd="0" presId="urn:microsoft.com/office/officeart/2008/layout/LinedList"/>
    <dgm:cxn modelId="{0FBF501D-2915-42BA-9513-9CD165934151}" type="presParOf" srcId="{42AAD072-874D-488A-8FF4-49A0BA46B518}" destId="{D1D8ED92-ED8A-40C2-9559-761297A01678}" srcOrd="4" destOrd="0" presId="urn:microsoft.com/office/officeart/2008/layout/LinedList"/>
    <dgm:cxn modelId="{7EEAD5EE-5EC9-4393-AE79-AD9DD78EF68B}" type="presParOf" srcId="{42AAD072-874D-488A-8FF4-49A0BA46B518}" destId="{8599D364-06F3-4C42-9037-48D437734613}" srcOrd="5" destOrd="0" presId="urn:microsoft.com/office/officeart/2008/layout/LinedList"/>
    <dgm:cxn modelId="{523DE3C5-45B2-44CF-8CC4-C362EFADF092}" type="presParOf" srcId="{8599D364-06F3-4C42-9037-48D437734613}" destId="{F438C396-8520-44B6-9AAE-DD0D41DBBF0C}" srcOrd="0" destOrd="0" presId="urn:microsoft.com/office/officeart/2008/layout/LinedList"/>
    <dgm:cxn modelId="{D37AFAAD-C937-41F5-900C-DF9E9B31B563}" type="presParOf" srcId="{8599D364-06F3-4C42-9037-48D437734613}" destId="{B9AC03FC-67C2-4625-82DE-D3796FBC0E1C}"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E0C435-4C2F-430B-B891-C76E9E24E97A}">
      <dsp:nvSpPr>
        <dsp:cNvPr id="0" name=""/>
        <dsp:cNvSpPr/>
      </dsp:nvSpPr>
      <dsp:spPr>
        <a:xfrm>
          <a:off x="0" y="1755"/>
          <a:ext cx="729364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EF9A13-04A5-4D42-AAF7-F8FB4E55DC69}">
      <dsp:nvSpPr>
        <dsp:cNvPr id="0" name=""/>
        <dsp:cNvSpPr/>
      </dsp:nvSpPr>
      <dsp:spPr>
        <a:xfrm>
          <a:off x="0" y="1755"/>
          <a:ext cx="7286521" cy="18126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Times New Roman" panose="02020603050405020304" pitchFamily="18" charset="0"/>
              <a:cs typeface="Times New Roman" panose="02020603050405020304" pitchFamily="18" charset="0"/>
            </a:rPr>
            <a:t>Federalized cases:</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1. UCGPN24004 – SNORKLE DEEP, sunken rec vessel, English Channel, Pensacola, FL</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2. UCGPN24008 – Mobile River Mystery Oil Bubbles, Mobile Ship Channel, Mobile, AL</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3. UCGPC24009 – Mobile River Mystery Tank, Mobile River, Mobile, AL</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4. UCGPN24022 – Bayou Chico Red Diesel Mystery Sheen, Bayou Chico, Pensacola, FL</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5. UCGPN24025 – Sunken shrimp vessel, Biloxi Small Craft Harbor, Biloxi, MS</a:t>
          </a:r>
        </a:p>
      </dsp:txBody>
      <dsp:txXfrm>
        <a:off x="0" y="1755"/>
        <a:ext cx="7286521" cy="1812697"/>
      </dsp:txXfrm>
    </dsp:sp>
    <dsp:sp modelId="{125276DF-9304-4A2F-81D6-FF48AF05A319}">
      <dsp:nvSpPr>
        <dsp:cNvPr id="0" name=""/>
        <dsp:cNvSpPr/>
      </dsp:nvSpPr>
      <dsp:spPr>
        <a:xfrm>
          <a:off x="0" y="1814452"/>
          <a:ext cx="729364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FD0128-A2B9-40E1-8581-B5D5B7E31DD2}">
      <dsp:nvSpPr>
        <dsp:cNvPr id="0" name=""/>
        <dsp:cNvSpPr/>
      </dsp:nvSpPr>
      <dsp:spPr>
        <a:xfrm>
          <a:off x="0" y="1768277"/>
          <a:ext cx="7286521" cy="1704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Times New Roman" panose="02020603050405020304" pitchFamily="18" charset="0"/>
              <a:cs typeface="Times New Roman" panose="02020603050405020304" pitchFamily="18" charset="0"/>
            </a:rPr>
            <a:t>Notable cases or engagements:</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Sector Mobile IMD responded to a mystery sheen in the Mobile River and engaged with NOAA SCC, EPA Region IV, ADEM, ACOE and D8 DRAT for concurrence on best course of action for a mystery oil seepage in the Mobile River from an unknown source. After extensive dive operations failed to identify the source, the recommended course of action was to utilize containment boom and observe for significant expression events over an extended time rather than utilize excavation tactics, saving costs to OSLTF and possibly preventing further disruptions in heavily industrialized area.</a:t>
          </a:r>
        </a:p>
        <a:p>
          <a:pPr marL="0" lvl="0" indent="0" algn="l" defTabSz="622300">
            <a:lnSpc>
              <a:spcPct val="90000"/>
            </a:lnSpc>
            <a:spcBef>
              <a:spcPct val="0"/>
            </a:spcBef>
            <a:spcAft>
              <a:spcPct val="35000"/>
            </a:spcAft>
            <a:buNone/>
          </a:pPr>
          <a:endParaRPr lang="en-US" sz="14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ct val="35000"/>
            </a:spcAft>
            <a:buNone/>
          </a:pPr>
          <a:endParaRPr lang="en-US" sz="1400" kern="1200" dirty="0">
            <a:latin typeface="Times New Roman" panose="02020603050405020304" pitchFamily="18" charset="0"/>
            <a:cs typeface="Times New Roman" panose="02020603050405020304" pitchFamily="18" charset="0"/>
          </a:endParaRPr>
        </a:p>
      </dsp:txBody>
      <dsp:txXfrm>
        <a:off x="0" y="1768277"/>
        <a:ext cx="7286521" cy="1704272"/>
      </dsp:txXfrm>
    </dsp:sp>
    <dsp:sp modelId="{D1D8ED92-ED8A-40C2-9559-761297A01678}">
      <dsp:nvSpPr>
        <dsp:cNvPr id="0" name=""/>
        <dsp:cNvSpPr/>
      </dsp:nvSpPr>
      <dsp:spPr>
        <a:xfrm>
          <a:off x="0" y="3518725"/>
          <a:ext cx="729364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38C396-8520-44B6-9AAE-DD0D41DBBF0C}">
      <dsp:nvSpPr>
        <dsp:cNvPr id="0" name=""/>
        <dsp:cNvSpPr/>
      </dsp:nvSpPr>
      <dsp:spPr>
        <a:xfrm>
          <a:off x="0" y="3518725"/>
          <a:ext cx="7293644" cy="1421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Times New Roman" panose="02020603050405020304" pitchFamily="18" charset="0"/>
              <a:cs typeface="Times New Roman" panose="02020603050405020304" pitchFamily="18" charset="0"/>
            </a:rPr>
            <a:t>RRT-related concerns in your AOR:</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1. Post Storm engagement with participating agencies to ensure respective priorities/best practices are identified and taken for consideration during response actions.</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2. Need for continued active engagement in exercise with participating agencies.</a:t>
          </a:r>
        </a:p>
        <a:p>
          <a:pPr marL="0" lvl="0" indent="0" algn="l"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3. Participation in </a:t>
          </a:r>
          <a:r>
            <a:rPr lang="en-US" sz="1400" kern="1200">
              <a:latin typeface="Times New Roman" panose="02020603050405020304" pitchFamily="18" charset="0"/>
              <a:cs typeface="Times New Roman" panose="02020603050405020304" pitchFamily="18" charset="0"/>
            </a:rPr>
            <a:t>State Hurricane Exercises</a:t>
          </a:r>
          <a:r>
            <a:rPr lang="en-US" sz="1400" kern="1200" dirty="0">
              <a:latin typeface="Times New Roman" panose="02020603050405020304" pitchFamily="18" charset="0"/>
              <a:cs typeface="Times New Roman" panose="02020603050405020304" pitchFamily="18" charset="0"/>
            </a:rPr>
            <a:t>, so MA discussion can take place prior to big events.</a:t>
          </a:r>
        </a:p>
        <a:p>
          <a:pPr marL="0" lvl="0" indent="0" algn="l" defTabSz="622300">
            <a:lnSpc>
              <a:spcPct val="90000"/>
            </a:lnSpc>
            <a:spcBef>
              <a:spcPct val="0"/>
            </a:spcBef>
            <a:spcAft>
              <a:spcPct val="35000"/>
            </a:spcAft>
            <a:buNone/>
          </a:pPr>
          <a:endParaRPr lang="en-US" sz="13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ct val="35000"/>
            </a:spcAft>
            <a:buNone/>
          </a:pPr>
          <a:endParaRPr lang="en-US" sz="1300" kern="1200" dirty="0"/>
        </a:p>
      </dsp:txBody>
      <dsp:txXfrm>
        <a:off x="0" y="3518725"/>
        <a:ext cx="7293644" cy="142122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B711C-5EEA-8D86-B2DD-7829505409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59D0E7-E41A-9E6C-D5BB-69F313ECA3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86ECE7-95FB-4996-920C-A6D688EEED2D}"/>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5" name="Footer Placeholder 4">
            <a:extLst>
              <a:ext uri="{FF2B5EF4-FFF2-40B4-BE49-F238E27FC236}">
                <a16:creationId xmlns:a16="http://schemas.microsoft.com/office/drawing/2014/main" id="{B9C6F603-EB50-94CB-1B1A-E7FC2CFC1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23D0FD-CD2E-1BC4-C2EC-E4E8EA01A45D}"/>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25587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DECD-C1B2-E761-5EBB-51B8829001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4A6E19-6761-D197-DBA6-BDC36DB348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F92BF4-4F6A-8EBA-A6DE-A95CD4506081}"/>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5" name="Footer Placeholder 4">
            <a:extLst>
              <a:ext uri="{FF2B5EF4-FFF2-40B4-BE49-F238E27FC236}">
                <a16:creationId xmlns:a16="http://schemas.microsoft.com/office/drawing/2014/main" id="{DD2D3278-98B7-7DC9-FF31-01C2D12A12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EE4C91-71C8-D9D6-64CC-93D840F63403}"/>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2550116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872DDD-E856-FACD-149F-D8C0E456AB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800BFC-DB04-1C10-5186-0D6F8B4EC2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8FA1A3-AFDF-CA4C-1878-D88FACC68F4A}"/>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5" name="Footer Placeholder 4">
            <a:extLst>
              <a:ext uri="{FF2B5EF4-FFF2-40B4-BE49-F238E27FC236}">
                <a16:creationId xmlns:a16="http://schemas.microsoft.com/office/drawing/2014/main" id="{0C4199FF-2563-8B6D-33BE-1CBB055657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D76E3B-D2FE-B7E0-468D-120A7DEC468B}"/>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4099436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0B76F-2A6A-0BB9-E7C1-1B0F0037D8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1DA252-E36C-DB26-2AEE-92524897AF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1EE46A-EDAB-BB80-E29F-D6BB03B59B8D}"/>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5" name="Footer Placeholder 4">
            <a:extLst>
              <a:ext uri="{FF2B5EF4-FFF2-40B4-BE49-F238E27FC236}">
                <a16:creationId xmlns:a16="http://schemas.microsoft.com/office/drawing/2014/main" id="{6482237A-1108-E1D7-D79E-D0C4A71557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CA4E1-F8B6-76DD-7FDC-276C28425316}"/>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166654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42282-BECA-EF2B-0F16-A83D583B8F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F7AFC1-CA89-D6C0-9FB9-5A8493DA3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71E8E7-C877-E3A7-6C42-B8C2DA3130E7}"/>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5" name="Footer Placeholder 4">
            <a:extLst>
              <a:ext uri="{FF2B5EF4-FFF2-40B4-BE49-F238E27FC236}">
                <a16:creationId xmlns:a16="http://schemas.microsoft.com/office/drawing/2014/main" id="{08E2F23E-70AC-5793-FFD3-1D442452E3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82260B-1223-4666-CF37-583C0350CFDB}"/>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1292528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BB88-589C-BD2D-140E-74A6D9E18B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208B5E-76E1-4E80-B938-5044B2D2B5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21E4DC-83C1-DAF7-E49B-77FD6C01BB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9C2A5B-DC78-4FBE-352B-3DFA84F065D9}"/>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6" name="Footer Placeholder 5">
            <a:extLst>
              <a:ext uri="{FF2B5EF4-FFF2-40B4-BE49-F238E27FC236}">
                <a16:creationId xmlns:a16="http://schemas.microsoft.com/office/drawing/2014/main" id="{981CBA01-37AF-E690-C152-BCA31391F4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31FACE-33A0-A692-06F9-21C5BEAD8A08}"/>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491458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99B4-30D4-344E-5915-434A4C127D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562494-3A64-96ED-F7BB-477E5D7DB8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A9D2D0-5782-35A1-FACD-9D7FAA2459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6BC5FE4-3871-B962-9440-1768E86C34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7EF1A5-E4A0-1FB7-6105-5812838C58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9B33E7-0228-818A-5114-4F39D8DBE93D}"/>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8" name="Footer Placeholder 7">
            <a:extLst>
              <a:ext uri="{FF2B5EF4-FFF2-40B4-BE49-F238E27FC236}">
                <a16:creationId xmlns:a16="http://schemas.microsoft.com/office/drawing/2014/main" id="{D146D4E3-EEC9-4D92-7324-944EC830B3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BD223B-E018-A7D7-C981-D8DF4D1F6F53}"/>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422469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7D6F8-6A4B-4753-DA95-2F329C1D49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AA4E2-D00B-ADE8-7F0F-A4203E197C80}"/>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4" name="Footer Placeholder 3">
            <a:extLst>
              <a:ext uri="{FF2B5EF4-FFF2-40B4-BE49-F238E27FC236}">
                <a16:creationId xmlns:a16="http://schemas.microsoft.com/office/drawing/2014/main" id="{2EA00D0C-4D9D-606C-4180-C7ACCBB447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6059E1-324B-11E2-34F6-E9E577DECB5F}"/>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3729808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AB49B0-6394-9697-5097-A387A5A15F83}"/>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3" name="Footer Placeholder 2">
            <a:extLst>
              <a:ext uri="{FF2B5EF4-FFF2-40B4-BE49-F238E27FC236}">
                <a16:creationId xmlns:a16="http://schemas.microsoft.com/office/drawing/2014/main" id="{717C4377-7FC6-9C62-F9D5-523E96AD5F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BAF31F-1E8E-04C9-AE6D-6411C85A93FF}"/>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3383079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3B939-6D9C-04F1-2008-D13F20DC8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8110F4-5FD2-3E21-FBD0-3787A20BA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1A55D7-FC8B-E2C5-C0B0-7812E0C93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078703-5BAE-D9F7-CEC0-3EDE963E658F}"/>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6" name="Footer Placeholder 5">
            <a:extLst>
              <a:ext uri="{FF2B5EF4-FFF2-40B4-BE49-F238E27FC236}">
                <a16:creationId xmlns:a16="http://schemas.microsoft.com/office/drawing/2014/main" id="{0A6C5050-F447-D43A-32A4-4C34B20EB0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197C84-A157-300A-68A0-2F777669DDCA}"/>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321053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B809E-66E7-2167-2ACE-0B955FEE4C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665024-9FD0-623F-A949-86EC87D6F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B545F0-C159-45D7-223F-9AED2CD782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46E4B3-8FFC-9B07-6F74-EDAE44C22C80}"/>
              </a:ext>
            </a:extLst>
          </p:cNvPr>
          <p:cNvSpPr>
            <a:spLocks noGrp="1"/>
          </p:cNvSpPr>
          <p:nvPr>
            <p:ph type="dt" sz="half" idx="10"/>
          </p:nvPr>
        </p:nvSpPr>
        <p:spPr/>
        <p:txBody>
          <a:bodyPr/>
          <a:lstStyle/>
          <a:p>
            <a:fld id="{C875E359-3A63-4946-94D0-D8057ABDD244}" type="datetimeFigureOut">
              <a:rPr lang="en-US" smtClean="0"/>
              <a:t>5/23/2024</a:t>
            </a:fld>
            <a:endParaRPr lang="en-US"/>
          </a:p>
        </p:txBody>
      </p:sp>
      <p:sp>
        <p:nvSpPr>
          <p:cNvPr id="6" name="Footer Placeholder 5">
            <a:extLst>
              <a:ext uri="{FF2B5EF4-FFF2-40B4-BE49-F238E27FC236}">
                <a16:creationId xmlns:a16="http://schemas.microsoft.com/office/drawing/2014/main" id="{67063735-4F2E-EFF5-3709-2862BD485C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BAC3A7-5DFA-1EA2-6093-73E2347ADFBB}"/>
              </a:ext>
            </a:extLst>
          </p:cNvPr>
          <p:cNvSpPr>
            <a:spLocks noGrp="1"/>
          </p:cNvSpPr>
          <p:nvPr>
            <p:ph type="sldNum" sz="quarter" idx="12"/>
          </p:nvPr>
        </p:nvSpPr>
        <p:spPr/>
        <p:txBody>
          <a:bodyPr/>
          <a:lstStyle/>
          <a:p>
            <a:fld id="{E66E100A-9A32-4DA6-A06C-D09111430D1F}" type="slidenum">
              <a:rPr lang="en-US" smtClean="0"/>
              <a:t>‹#›</a:t>
            </a:fld>
            <a:endParaRPr lang="en-US"/>
          </a:p>
        </p:txBody>
      </p:sp>
    </p:spTree>
    <p:extLst>
      <p:ext uri="{BB962C8B-B14F-4D97-AF65-F5344CB8AC3E}">
        <p14:creationId xmlns:p14="http://schemas.microsoft.com/office/powerpoint/2010/main" val="1539467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35371-C612-961E-B0DF-62A521CC86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A0DAE8-DCB7-AB4D-775E-DBEF431ADD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16311-093D-9C77-4F2A-E92A48D758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5E359-3A63-4946-94D0-D8057ABDD244}" type="datetimeFigureOut">
              <a:rPr lang="en-US" smtClean="0"/>
              <a:t>5/23/2024</a:t>
            </a:fld>
            <a:endParaRPr lang="en-US"/>
          </a:p>
        </p:txBody>
      </p:sp>
      <p:sp>
        <p:nvSpPr>
          <p:cNvPr id="5" name="Footer Placeholder 4">
            <a:extLst>
              <a:ext uri="{FF2B5EF4-FFF2-40B4-BE49-F238E27FC236}">
                <a16:creationId xmlns:a16="http://schemas.microsoft.com/office/drawing/2014/main" id="{F94869C1-70EE-0599-1067-3926211599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3F443C-F06C-D0AF-3CAA-85AE5287B3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6E100A-9A32-4DA6-A06C-D09111430D1F}" type="slidenum">
              <a:rPr lang="en-US" smtClean="0"/>
              <a:t>‹#›</a:t>
            </a:fld>
            <a:endParaRPr lang="en-US"/>
          </a:p>
        </p:txBody>
      </p:sp>
    </p:spTree>
    <p:extLst>
      <p:ext uri="{BB962C8B-B14F-4D97-AF65-F5344CB8AC3E}">
        <p14:creationId xmlns:p14="http://schemas.microsoft.com/office/powerpoint/2010/main" val="756307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61293230-B0F6-45B1-96D1-13D18E2429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39">
            <a:extLst>
              <a:ext uri="{FF2B5EF4-FFF2-40B4-BE49-F238E27FC236}">
                <a16:creationId xmlns:a16="http://schemas.microsoft.com/office/drawing/2014/main" id="{2E4C77E0-AD32-4D51-A420-0A861D5A86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C9BF36EB-4045-A17B-E7AE-4DC67E06AAEF}"/>
              </a:ext>
            </a:extLst>
          </p:cNvPr>
          <p:cNvSpPr>
            <a:spLocks noGrp="1"/>
          </p:cNvSpPr>
          <p:nvPr>
            <p:ph type="title"/>
          </p:nvPr>
        </p:nvSpPr>
        <p:spPr>
          <a:xfrm>
            <a:off x="1116438" y="-2"/>
            <a:ext cx="7071301" cy="1322888"/>
          </a:xfrm>
        </p:spPr>
        <p:txBody>
          <a:bodyPr>
            <a:normAutofit/>
          </a:bodyPr>
          <a:lstStyle/>
          <a:p>
            <a:r>
              <a:rPr lang="en-US" dirty="0">
                <a:latin typeface="Times New Roman" panose="02020603050405020304" pitchFamily="18" charset="0"/>
                <a:cs typeface="Times New Roman" panose="02020603050405020304" pitchFamily="18" charset="0"/>
              </a:rPr>
              <a:t>Sector Mobile</a:t>
            </a:r>
          </a:p>
        </p:txBody>
      </p:sp>
      <p:pic>
        <p:nvPicPr>
          <p:cNvPr id="8" name="Picture 7">
            <a:extLst>
              <a:ext uri="{FF2B5EF4-FFF2-40B4-BE49-F238E27FC236}">
                <a16:creationId xmlns:a16="http://schemas.microsoft.com/office/drawing/2014/main" id="{46A41683-6165-D44E-A720-9FA197B8009D}"/>
              </a:ext>
            </a:extLst>
          </p:cNvPr>
          <p:cNvPicPr>
            <a:picLocks noChangeAspect="1"/>
          </p:cNvPicPr>
          <p:nvPr/>
        </p:nvPicPr>
        <p:blipFill>
          <a:blip r:embed="rId2"/>
          <a:stretch>
            <a:fillRect/>
          </a:stretch>
        </p:blipFill>
        <p:spPr>
          <a:xfrm>
            <a:off x="9067997" y="709421"/>
            <a:ext cx="2344231" cy="2441909"/>
          </a:xfrm>
          <a:prstGeom prst="rect">
            <a:avLst/>
          </a:prstGeom>
        </p:spPr>
      </p:pic>
      <p:pic>
        <p:nvPicPr>
          <p:cNvPr id="10" name="Picture 9">
            <a:extLst>
              <a:ext uri="{FF2B5EF4-FFF2-40B4-BE49-F238E27FC236}">
                <a16:creationId xmlns:a16="http://schemas.microsoft.com/office/drawing/2014/main" id="{ADB9B7D2-7425-CC56-52B3-5E0A5F44E04B}"/>
              </a:ext>
            </a:extLst>
          </p:cNvPr>
          <p:cNvPicPr>
            <a:picLocks noChangeAspect="1"/>
          </p:cNvPicPr>
          <p:nvPr/>
        </p:nvPicPr>
        <p:blipFill>
          <a:blip r:embed="rId3"/>
          <a:stretch>
            <a:fillRect/>
          </a:stretch>
        </p:blipFill>
        <p:spPr>
          <a:xfrm>
            <a:off x="8991599" y="3547176"/>
            <a:ext cx="2420629" cy="2257237"/>
          </a:xfrm>
          <a:prstGeom prst="rect">
            <a:avLst/>
          </a:prstGeom>
        </p:spPr>
      </p:pic>
      <p:sp>
        <p:nvSpPr>
          <p:cNvPr id="42" name="Freeform: Shape 41">
            <a:extLst>
              <a:ext uri="{FF2B5EF4-FFF2-40B4-BE49-F238E27FC236}">
                <a16:creationId xmlns:a16="http://schemas.microsoft.com/office/drawing/2014/main" id="{7900702D-FF4F-4820-9979-F623BBCC6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7" name="Content Placeholder 4">
            <a:extLst>
              <a:ext uri="{FF2B5EF4-FFF2-40B4-BE49-F238E27FC236}">
                <a16:creationId xmlns:a16="http://schemas.microsoft.com/office/drawing/2014/main" id="{05B7211F-2C22-3D5B-B4D7-4EE9A44A454D}"/>
              </a:ext>
            </a:extLst>
          </p:cNvPr>
          <p:cNvGraphicFramePr>
            <a:graphicFrameLocks noGrp="1"/>
          </p:cNvGraphicFramePr>
          <p:nvPr>
            <p:ph idx="1"/>
            <p:extLst>
              <p:ext uri="{D42A27DB-BD31-4B8C-83A1-F6EECF244321}">
                <p14:modId xmlns:p14="http://schemas.microsoft.com/office/powerpoint/2010/main" val="4033882757"/>
              </p:ext>
            </p:extLst>
          </p:nvPr>
        </p:nvGraphicFramePr>
        <p:xfrm>
          <a:off x="1116438" y="1076325"/>
          <a:ext cx="7293644" cy="49417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81637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TotalTime>
  <Words>254</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Sector Mobile</vt:lpstr>
    </vt:vector>
  </TitlesOfParts>
  <Company>United States Coast 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Sector (insert your unit)</dc:title>
  <dc:creator>Zambrana, Gabriella Z LCDR USCG D7 (USA)</dc:creator>
  <cp:lastModifiedBy>Smith, Joseph L CDR USCG SEC MOBILE (USA)</cp:lastModifiedBy>
  <cp:revision>4</cp:revision>
  <dcterms:created xsi:type="dcterms:W3CDTF">2024-05-21T19:10:43Z</dcterms:created>
  <dcterms:modified xsi:type="dcterms:W3CDTF">2024-05-23T19:38:17Z</dcterms:modified>
</cp:coreProperties>
</file>